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285" r:id="rId14"/>
    <p:sldId id="286" r:id="rId15"/>
    <p:sldId id="295" r:id="rId16"/>
    <p:sldId id="287" r:id="rId17"/>
    <p:sldId id="294" r:id="rId18"/>
    <p:sldId id="293" r:id="rId19"/>
    <p:sldId id="288" r:id="rId20"/>
    <p:sldId id="307" r:id="rId21"/>
    <p:sldId id="315" r:id="rId22"/>
    <p:sldId id="316" r:id="rId23"/>
    <p:sldId id="500" r:id="rId24"/>
    <p:sldId id="492" r:id="rId25"/>
    <p:sldId id="493" r:id="rId26"/>
    <p:sldId id="494" r:id="rId27"/>
    <p:sldId id="335" r:id="rId28"/>
    <p:sldId id="495" r:id="rId29"/>
    <p:sldId id="496" r:id="rId30"/>
    <p:sldId id="497" r:id="rId31"/>
    <p:sldId id="339" r:id="rId32"/>
    <p:sldId id="498" r:id="rId33"/>
    <p:sldId id="503" r:id="rId34"/>
    <p:sldId id="504" r:id="rId35"/>
    <p:sldId id="505" r:id="rId36"/>
    <p:sldId id="506" r:id="rId37"/>
    <p:sldId id="507" r:id="rId38"/>
    <p:sldId id="508" r:id="rId39"/>
    <p:sldId id="509" r:id="rId40"/>
    <p:sldId id="308" r:id="rId41"/>
    <p:sldId id="309" r:id="rId42"/>
    <p:sldId id="311" r:id="rId43"/>
    <p:sldId id="312" r:id="rId44"/>
    <p:sldId id="313" r:id="rId45"/>
    <p:sldId id="510" r:id="rId46"/>
    <p:sldId id="511" r:id="rId47"/>
    <p:sldId id="512" r:id="rId48"/>
    <p:sldId id="513" r:id="rId49"/>
    <p:sldId id="514" r:id="rId50"/>
    <p:sldId id="515" r:id="rId51"/>
    <p:sldId id="337" r:id="rId52"/>
    <p:sldId id="516" r:id="rId53"/>
    <p:sldId id="517" r:id="rId54"/>
    <p:sldId id="336" r:id="rId55"/>
    <p:sldId id="518" r:id="rId56"/>
    <p:sldId id="519" r:id="rId57"/>
    <p:sldId id="338" r:id="rId58"/>
    <p:sldId id="341" r:id="rId59"/>
    <p:sldId id="342" r:id="rId60"/>
    <p:sldId id="343" r:id="rId61"/>
    <p:sldId id="520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521" r:id="rId73"/>
    <p:sldId id="328" r:id="rId74"/>
    <p:sldId id="522" r:id="rId75"/>
    <p:sldId id="330" r:id="rId76"/>
    <p:sldId id="523" r:id="rId77"/>
    <p:sldId id="524" r:id="rId78"/>
    <p:sldId id="329" r:id="rId79"/>
    <p:sldId id="525" r:id="rId80"/>
    <p:sldId id="331" r:id="rId81"/>
    <p:sldId id="526" r:id="rId82"/>
    <p:sldId id="332" r:id="rId83"/>
    <p:sldId id="528" r:id="rId84"/>
    <p:sldId id="529" r:id="rId85"/>
    <p:sldId id="257" r:id="rId86"/>
    <p:sldId id="530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12AF1-F51F-69DB-80DB-4D0D63939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3D8E3E-5960-27E1-588D-580A5B9E2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ECB08-916D-D376-DA68-B0249B07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A5A7F-8B6B-09F5-8CFC-21251FB0C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C2BFB-61AE-50C6-787E-ED2102A7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67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46E06-66B7-8B95-36AA-70F8BAE8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55EBE-8896-6FF4-AD0C-6664CBBC5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BED22-0FD0-82AD-0BEA-9DB8867E3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B3E42-F9D2-58E7-7A99-6B5D3801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4E4CF-C607-E051-9CB6-214DD9F8D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4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84E136-D2C5-8504-D8BC-D297CE9095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A7ADA-AB87-09B3-C4E3-D059E51FC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9436E-190B-D8C0-1EE1-946968FA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AC2C4-666B-07F3-F9B8-DD6E1A24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1421B-4EA9-DDC1-4069-FC9B36E2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6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0764-CB5E-1E65-B01A-EE9F42DD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5101D-6FE2-402F-423D-C25ABE326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8874-E348-0612-1B46-33CFAA0EA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3AD70-5B2D-DA02-9CAE-929BDC41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97299-C3ED-4164-D66E-01C40551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2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C52F-7A34-2D3C-43B5-5C328FF7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9504A-1BF9-2CC7-95BD-30CC58B80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D5797-BAA4-EE56-7C5A-C235F6A9C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8E7A4-4C21-3E5C-97FE-E778EEBB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1D9E6-0BC6-95A1-99A4-5D61074A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5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1DCCB-1BBC-31C7-23DA-7BF69127B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DD767-9220-0629-BAA5-97324AF34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0EAE6-D075-54D2-718D-83EFFB31E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3B961-AFC6-6F86-C67B-B9D28137F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28CBB-A1D0-A55A-01B8-35EFD04D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3D324-BED5-7B91-1C66-C141558F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5662A-9D5C-7C32-76EB-16052F4B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A5733-ABE1-E63D-B5DE-6EBD91A0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C1F9D-108A-C992-5985-55A673C8C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FB0FC6-04EC-A5C2-36D9-EFFDBB026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828B23-117B-D586-1550-B503E008D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C29501-0D15-C71C-9671-9626EF7E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0AA32-3F14-170C-531E-2A6A9D314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B2A71-C079-7EC3-EE05-AC49215D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7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FDB2-033B-4D95-3662-1B2DDD45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DF91F-5EE2-846F-809A-F41FEE9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31A6B-C000-008D-705A-5E273F0EE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7E701-F2C6-280B-0524-4A8CBFE8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4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156F80-CB4C-7DAD-BD6B-D7ADE30B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C5E5D-10FA-CB85-6EDB-A2CF8B67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693A-8084-0498-18FB-0CC08C65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7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ADBC7-1A54-34EE-BC8E-C0FDB943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F6894-992F-7673-93C5-16BF974AF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A4D43-DF4A-9EC4-53DA-99C22CDCB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78FB4-2109-52F2-8442-2D6DFFB4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CFE14-57E9-F5D3-C1CD-09C9808FE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9B1B2-CDC9-35C1-C1B5-6B36BFB2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1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728A-F4F3-4347-CB14-C838C0CDF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6B3E7-EE53-A97F-9583-D9CA6374A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EF9CF-A601-200C-9579-26B4BF7DE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7794A-9527-851A-0C0D-97BBB842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CE5E2-DCA1-ED96-B237-6B5AC122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DDEC2-312A-65F9-B806-75589C5D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9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05F41-4D01-5478-8035-6A65F4DFF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A768A-66F1-B616-7C47-86602F228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EF2B4-A149-3480-AEDF-B06EA6C0D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A91C-9968-4E21-9CB8-D0D0F5A89EA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2C48F-5300-B17F-526A-291920616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70DC1-F8F9-7216-4CA6-387A47D77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B60D8-6D17-4ABB-B4DD-973809683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7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yhatch/252125148/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lickr.com/photos/tianyake/44786544054/in/pool-photoesperanto" TargetMode="External"/><Relationship Id="rId5" Type="http://schemas.openxmlformats.org/officeDocument/2006/relationships/image" Target="../media/image61.jpeg"/><Relationship Id="rId4" Type="http://schemas.openxmlformats.org/officeDocument/2006/relationships/hyperlink" Target="https://creativecommons.org/licenses/by/3.0/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EFBE-3400-6B2D-3848-1477EF76C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八册第七课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B650E-AB96-4AC8-9652-C9A6092B45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53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啦啦隊表演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700808"/>
            <a:ext cx="6912768" cy="423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273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體育活動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1412776"/>
            <a:ext cx="361938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464068"/>
            <a:ext cx="3888432" cy="276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363878"/>
            <a:ext cx="3608342" cy="25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4375238"/>
            <a:ext cx="3888432" cy="249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910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社區活動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322765"/>
            <a:ext cx="43688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6" y="1340769"/>
            <a:ext cx="3456383" cy="264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4293096"/>
            <a:ext cx="602932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982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1504" y="-99392"/>
            <a:ext cx="8229600" cy="1143000"/>
          </a:xfrm>
        </p:spPr>
        <p:txBody>
          <a:bodyPr/>
          <a:lstStyle/>
          <a:p>
            <a:r>
              <a:rPr lang="zh-TW" altLang="en-US" dirty="0"/>
              <a:t>課文問題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836712"/>
            <a:ext cx="8892480" cy="6021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b="1" dirty="0">
                <a:latin typeface="華康標宋W4注音字" pitchFamily="18" charset="-120"/>
                <a:ea typeface="華康標宋W4注音字" pitchFamily="18" charset="-120"/>
                <a:cs typeface="Times New Roman" pitchFamily="18" charset="0"/>
              </a:rPr>
              <a:t>1.</a:t>
            </a:r>
            <a:r>
              <a:rPr lang="zh-TW" altLang="en-US" sz="4400" b="1" dirty="0">
                <a:latin typeface="華康標宋W4注音字" pitchFamily="18" charset="-120"/>
                <a:ea typeface="華康標宋W4注音字" pitchFamily="18" charset="-120"/>
              </a:rPr>
              <a:t>為什麼要畢業生提供幼兒的照片</a:t>
            </a:r>
            <a:r>
              <a:rPr lang="en-US" sz="4400" b="1" dirty="0">
                <a:latin typeface="華康標宋W4注音字" pitchFamily="18" charset="-120"/>
                <a:ea typeface="華康標宋W4注音字" pitchFamily="18" charset="-120"/>
              </a:rPr>
              <a:t>?</a:t>
            </a:r>
            <a:endParaRPr lang="en-US" altLang="zh-TW" sz="4400" b="1" dirty="0">
              <a:latin typeface="華康標宋W4注音字" pitchFamily="18" charset="-120"/>
              <a:ea typeface="華康標宋W4注音字" pitchFamily="18" charset="-120"/>
            </a:endParaRPr>
          </a:p>
          <a:p>
            <a:pPr>
              <a:buNone/>
            </a:pPr>
            <a:r>
              <a:rPr lang="en-US" altLang="zh-TW" sz="4400" b="1" dirty="0">
                <a:latin typeface="華康標宋W4注音字" pitchFamily="18" charset="-120"/>
                <a:ea typeface="華康標宋W4注音字" pitchFamily="18" charset="-120"/>
                <a:cs typeface="Times New Roman" pitchFamily="18" charset="0"/>
              </a:rPr>
              <a:t>2.</a:t>
            </a:r>
            <a:r>
              <a:rPr lang="zh-TW" altLang="en-US" sz="4400" b="1" dirty="0">
                <a:latin typeface="華康標宋W4注音字" pitchFamily="18" charset="-120"/>
                <a:ea typeface="華康標宋W4注音字" pitchFamily="18" charset="-120"/>
              </a:rPr>
              <a:t>為什麼要家長提供學生們的活動照片</a:t>
            </a:r>
            <a:r>
              <a:rPr lang="en-US" sz="4400" b="1" dirty="0">
                <a:latin typeface="華康標宋W4注音字" pitchFamily="18" charset="-120"/>
                <a:ea typeface="華康標宋W4注音字" pitchFamily="18" charset="-120"/>
              </a:rPr>
              <a:t>?</a:t>
            </a:r>
          </a:p>
        </p:txBody>
      </p:sp>
      <p:pic>
        <p:nvPicPr>
          <p:cNvPr id="8196" name="Picture 4" descr="http://www.nbsrf.com/uploads/allimg/140105/1-140105125229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0158" y="3717033"/>
            <a:ext cx="3448050" cy="3124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  <a:cs typeface="Times New Roman" pitchFamily="18" charset="0"/>
              </a:rPr>
              <a:t>畢業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graduate)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4"/>
            <a:ext cx="9396536" cy="5733256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他高中</a:t>
            </a:r>
            <a:r>
              <a:rPr lang="zh-TW" alt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畢業</a:t>
            </a:r>
            <a:r>
              <a:rPr lang="zh-TW" altLang="en-US" sz="5400" dirty="0"/>
              <a:t>前就學會開車</a:t>
            </a:r>
            <a:endParaRPr lang="en-US" altLang="zh-TW" sz="5400" dirty="0"/>
          </a:p>
          <a:p>
            <a:pPr>
              <a:buNone/>
            </a:pPr>
            <a:r>
              <a:rPr lang="zh-TW" altLang="en-US" sz="5400" dirty="0"/>
              <a:t>   了。</a:t>
            </a:r>
            <a:endParaRPr lang="en-US" sz="5400" dirty="0"/>
          </a:p>
        </p:txBody>
      </p:sp>
      <p:pic>
        <p:nvPicPr>
          <p:cNvPr id="7170" name="Picture 2" descr="http://www.theautochannel.com/news/2014/05/22/110523-courageous-persuaders-awards-celebration-recognizes-high-school-student-produced-anti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0344" y="2924944"/>
            <a:ext cx="5099992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  <a:cs typeface="Times New Roman" pitchFamily="18" charset="0"/>
              </a:rPr>
              <a:t>畢業生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graduate)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03512" y="1484784"/>
            <a:ext cx="8712968" cy="5040560"/>
          </a:xfrm>
        </p:spPr>
        <p:txBody>
          <a:bodyPr/>
          <a:lstStyle/>
          <a:p>
            <a:r>
              <a:rPr lang="zh-TW" altLang="en-US" sz="5400" dirty="0"/>
              <a:t>我姐姐是哈佛大學的</a:t>
            </a:r>
            <a:r>
              <a:rPr lang="zh-TW" alt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畢業生</a:t>
            </a:r>
            <a:r>
              <a:rPr lang="zh-TW" altLang="en-US" dirty="0"/>
              <a:t>。 </a:t>
            </a:r>
            <a:endParaRPr lang="en-US" altLang="zh-TW" dirty="0"/>
          </a:p>
          <a:p>
            <a:endParaRPr lang="en-US" dirty="0"/>
          </a:p>
        </p:txBody>
      </p:sp>
      <p:pic>
        <p:nvPicPr>
          <p:cNvPr id="4" name="圖片 3" descr="harvard university gradu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7729" y="2709328"/>
            <a:ext cx="4910603" cy="36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面值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face value)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184576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你可以給我</a:t>
            </a:r>
            <a:r>
              <a:rPr lang="zh-TW" alt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面值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$200</a:t>
            </a:r>
            <a:r>
              <a:rPr lang="zh-TW" altLang="en-US" sz="5400" dirty="0"/>
              <a:t>的</a:t>
            </a:r>
            <a:r>
              <a:rPr lang="zh-TW" altLang="en-US" sz="5400" b="1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捷運</a:t>
            </a:r>
            <a:r>
              <a:rPr lang="zh-TW" altLang="en-US" sz="5400" dirty="0"/>
              <a:t>悠遊卡嗎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 descr="http://a.bbkz.net/forum/attachment.php?attachmentid=1746358&amp;stc=1&amp;d=14569386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9760" y="3573016"/>
            <a:ext cx="4373998" cy="29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與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(and)</a:t>
            </a:r>
            <a:endParaRPr lang="en-US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451918"/>
            <a:ext cx="9144000" cy="5073427"/>
          </a:xfrm>
        </p:spPr>
        <p:txBody>
          <a:bodyPr/>
          <a:lstStyle/>
          <a:p>
            <a:r>
              <a:rPr lang="zh-TW" altLang="en-US" sz="5400" dirty="0"/>
              <a:t>謝謝你們的</a:t>
            </a:r>
            <a:r>
              <a:rPr lang="zh-TW" altLang="en-US" sz="5400" b="1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建議</a:t>
            </a:r>
            <a:r>
              <a:rPr lang="zh-TW" alt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與</a:t>
            </a:r>
            <a:r>
              <a:rPr lang="zh-TW" altLang="en-US" sz="5400" b="1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批評</a:t>
            </a:r>
            <a:r>
              <a:rPr lang="zh-TW" altLang="en-US" sz="5400" dirty="0"/>
              <a:t>，我們以後一定會努力改進。</a:t>
            </a:r>
            <a:endParaRPr lang="en-US" sz="5400" dirty="0"/>
          </a:p>
          <a:p>
            <a:endParaRPr lang="en-US" dirty="0"/>
          </a:p>
        </p:txBody>
      </p:sp>
      <p:pic>
        <p:nvPicPr>
          <p:cNvPr id="4" name="圖片 3" descr="sugges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8129" y="3501008"/>
            <a:ext cx="4919675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zh-TW" altLang="en-US" sz="66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精彩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(brilliant)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5520" y="1307902"/>
            <a:ext cx="8435280" cy="4785395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這幾本</a:t>
            </a:r>
            <a:r>
              <a:rPr lang="zh-TW" altLang="en-US" sz="5400" b="1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武俠</a:t>
            </a:r>
            <a:r>
              <a:rPr lang="zh-TW" altLang="en-US" sz="5400" dirty="0"/>
              <a:t>小說的故事內容非常</a:t>
            </a:r>
            <a:r>
              <a:rPr lang="zh-TW" alt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精彩</a:t>
            </a:r>
            <a:r>
              <a:rPr lang="zh-TW" altLang="en-US" sz="5400" dirty="0"/>
              <a:t>，你有空的時候可以看一看。 </a:t>
            </a:r>
            <a:endParaRPr lang="en-US" sz="5400" dirty="0"/>
          </a:p>
        </p:txBody>
      </p:sp>
      <p:pic>
        <p:nvPicPr>
          <p:cNvPr id="4" name="圖片 3" descr="金庸武俠小說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6542" y="4077368"/>
            <a:ext cx="6147690" cy="266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  <a:cs typeface="Times New Roman" pitchFamily="18" charset="0"/>
              </a:rPr>
              <a:t>遊戲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games)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733256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“</a:t>
            </a:r>
            <a:r>
              <a:rPr lang="zh-TW" altLang="en-US" sz="5400" dirty="0"/>
              <a:t>捉迷藏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”(hide and seek)</a:t>
            </a:r>
            <a:r>
              <a:rPr lang="zh-TW" altLang="en-US" sz="5400" dirty="0"/>
              <a:t>是我們小時候最愛玩的</a:t>
            </a:r>
            <a:r>
              <a:rPr lang="zh-TW" alt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遊戲</a:t>
            </a:r>
            <a:r>
              <a:rPr lang="zh-TW" altLang="en-US" sz="5400" dirty="0"/>
              <a:t>。</a:t>
            </a:r>
            <a:endParaRPr lang="en-US" sz="5400" dirty="0"/>
          </a:p>
        </p:txBody>
      </p:sp>
      <p:pic>
        <p:nvPicPr>
          <p:cNvPr id="5" name="圖片 4" descr="hide and se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1744" y="3213360"/>
            <a:ext cx="5193426" cy="345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234760"/>
            <a:ext cx="5761310" cy="629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183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pokemon</a:t>
            </a:r>
            <a:r>
              <a:rPr lang="en-US" dirty="0"/>
              <a:t> go</a:t>
            </a:r>
            <a:br>
              <a:rPr lang="en-US" dirty="0"/>
            </a:b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908721"/>
            <a:ext cx="641350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33" y="4869161"/>
            <a:ext cx="3008184" cy="198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718992"/>
            <a:ext cx="5257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312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620688"/>
            <a:ext cx="8468831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651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B97A-BF74-1A83-E03E-ACFC59C144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第二周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00DA4-478D-7245-BEE0-26C5192FD4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2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306" y="96659"/>
            <a:ext cx="4824536" cy="654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84574"/>
            <a:ext cx="4601480" cy="61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046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zh-TW" altLang="en-US" b="1"/>
              <a:t>面值</a:t>
            </a:r>
            <a:r>
              <a:rPr lang="en-US" altLang="zh-TW"/>
              <a:t>( face value)</a:t>
            </a:r>
            <a:r>
              <a:rPr lang="zh-CN" altLang="en-US"/>
              <a:t>面值</a:t>
            </a:r>
            <a:endParaRPr lang="en-US"/>
          </a:p>
        </p:txBody>
      </p:sp>
      <p:pic>
        <p:nvPicPr>
          <p:cNvPr id="1026" name="Picture 2" descr="Starbucks Gift Card | Entertainment &amp; Dining | Food &amp; Gifts | Shop The  Exchange">
            <a:extLst>
              <a:ext uri="{FF2B5EF4-FFF2-40B4-BE49-F238E27FC236}">
                <a16:creationId xmlns:a16="http://schemas.microsoft.com/office/drawing/2014/main" id="{BEEBF69A-2E2D-4DDA-9077-C5B19E19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1843881"/>
            <a:ext cx="4038600" cy="4038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038600" cy="4525963"/>
          </a:xfrm>
        </p:spPr>
        <p:txBody>
          <a:bodyPr>
            <a:normAutofit/>
          </a:bodyPr>
          <a:lstStyle/>
          <a:p>
            <a:r>
              <a:rPr lang="zh-TW" altLang="en-US" dirty="0"/>
              <a:t>你可以給我</a:t>
            </a:r>
            <a:r>
              <a:rPr lang="zh-TW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面值</a:t>
            </a:r>
            <a:r>
              <a:rPr lang="en-US" dirty="0"/>
              <a:t>$25</a:t>
            </a:r>
            <a:r>
              <a:rPr lang="zh-TW" altLang="en-US" dirty="0"/>
              <a:t>的</a:t>
            </a:r>
            <a:r>
              <a:rPr lang="zh-CN" altLang="en-US" b="1" dirty="0"/>
              <a:t>星巴克</a:t>
            </a:r>
            <a:r>
              <a:rPr lang="zh-TW" altLang="en-US" dirty="0"/>
              <a:t>卡嗎</a:t>
            </a:r>
            <a:r>
              <a:rPr lang="en-US" dirty="0"/>
              <a:t>?</a:t>
            </a:r>
          </a:p>
          <a:p>
            <a:r>
              <a:rPr lang="zh-CN" altLang="en-US" dirty="0"/>
              <a:t>你可以给我面值</a:t>
            </a:r>
            <a:r>
              <a:rPr lang="en-US" altLang="zh-CN" dirty="0"/>
              <a:t>$25</a:t>
            </a:r>
            <a:r>
              <a:rPr lang="zh-CN" altLang="en-US" dirty="0"/>
              <a:t>的</a:t>
            </a:r>
            <a:r>
              <a:rPr lang="zh-CN" altLang="en-US" b="1" dirty="0"/>
              <a:t>星巴克</a:t>
            </a:r>
            <a:r>
              <a:rPr lang="zh-CN" altLang="en-US" dirty="0"/>
              <a:t>卡吗</a:t>
            </a:r>
            <a:r>
              <a:rPr lang="en-US" altLang="zh-CN" dirty="0"/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42F6-0DCD-49E1-B3D6-C2AE93E4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用所给的词语完成对话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E451-1994-43D7-A5E7-D621CBBC4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4. A:</a:t>
            </a:r>
            <a:r>
              <a:rPr lang="zh-CN" altLang="en-US" dirty="0"/>
              <a:t>你要买多少钱的图书礼物卡？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B:_____________________________</a:t>
            </a:r>
            <a:r>
              <a:rPr lang="zh-CN" altLang="en-US" dirty="0"/>
              <a:t>（面值）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13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zh-TW" altLang="en-US" sz="66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精彩</a:t>
            </a:r>
            <a:r>
              <a:rPr lang="en-US" altLang="zh-TW" sz="66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/</a:t>
            </a:r>
            <a:r>
              <a:rPr lang="zh-CN" altLang="en-US" sz="66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精彩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(brilliant)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5520" y="1307902"/>
            <a:ext cx="8435280" cy="4785395"/>
          </a:xfrm>
        </p:spPr>
        <p:txBody>
          <a:bodyPr>
            <a:normAutofit/>
          </a:bodyPr>
          <a:lstStyle/>
          <a:p>
            <a:r>
              <a:rPr lang="zh-TW" altLang="en-US" dirty="0"/>
              <a:t>這幾本</a:t>
            </a:r>
            <a:r>
              <a:rPr lang="zh-TW" altLang="en-US" b="1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武俠</a:t>
            </a:r>
            <a:r>
              <a:rPr lang="zh-TW" altLang="en-US" dirty="0"/>
              <a:t>小說的故事內容非常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精彩</a:t>
            </a:r>
            <a:r>
              <a:rPr lang="zh-TW" altLang="en-US" dirty="0"/>
              <a:t>，你有空的時候可以看一看。 </a:t>
            </a:r>
            <a:endParaRPr lang="en-US" altLang="zh-TW" dirty="0"/>
          </a:p>
          <a:p>
            <a:r>
              <a:rPr lang="zh-CN" altLang="en-US" dirty="0"/>
              <a:t>这几本武侠小说的故事内容非常精彩，你有空的时候可以看一看。</a:t>
            </a:r>
            <a:endParaRPr lang="en-US" dirty="0"/>
          </a:p>
        </p:txBody>
      </p:sp>
      <p:pic>
        <p:nvPicPr>
          <p:cNvPr id="4" name="圖片 3" descr="金庸武俠小說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6542" y="4077368"/>
            <a:ext cx="6147690" cy="2664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42F6-0DCD-49E1-B3D6-C2AE93E4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用所给的词语完成对话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E451-1994-43D7-A5E7-D621CBBC4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2. A:</a:t>
            </a:r>
            <a:r>
              <a:rPr lang="en-US" dirty="0"/>
              <a:t> _____________________________</a:t>
            </a:r>
            <a:r>
              <a:rPr lang="zh-CN" altLang="en-US" dirty="0"/>
              <a:t>（精彩）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</a:t>
            </a:r>
            <a:r>
              <a:rPr lang="zh-CN" altLang="en-US" dirty="0"/>
              <a:t>：所以观众们都站起来鼓掌，久久不停呢？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9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挑选</a:t>
            </a:r>
            <a:r>
              <a:rPr lang="zh-CN" altLang="en-US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（</a:t>
            </a:r>
            <a:r>
              <a:rPr lang="en-US" altLang="zh-CN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pick out</a:t>
            </a:r>
            <a:r>
              <a:rPr lang="zh-CN" altLang="en-US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，</a:t>
            </a:r>
            <a:r>
              <a:rPr lang="en-US" altLang="zh-CN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select</a:t>
            </a:r>
            <a:r>
              <a:rPr lang="zh-CN" altLang="en-US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，</a:t>
            </a:r>
            <a:r>
              <a:rPr lang="en-US" altLang="zh-CN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choose</a:t>
            </a:r>
            <a:r>
              <a:rPr lang="zh-CN" altLang="en-US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）</a:t>
            </a:r>
            <a:endParaRPr lang="en-US" sz="31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17" y="2443704"/>
            <a:ext cx="5901767" cy="383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806027-42D0-46AE-BB05-5F91C1E6DE50}"/>
              </a:ext>
            </a:extLst>
          </p:cNvPr>
          <p:cNvSpPr txBox="1"/>
          <p:nvPr/>
        </p:nvSpPr>
        <p:spPr>
          <a:xfrm>
            <a:off x="1981200" y="1340769"/>
            <a:ext cx="793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这里有很多礼物卡，你可以挑选一张。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9524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42F6-0DCD-49E1-B3D6-C2AE93E4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用所给的词语完成对话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E451-1994-43D7-A5E7-D621CBBC4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1. A:</a:t>
            </a:r>
            <a:r>
              <a:rPr lang="zh-CN" altLang="en-US" dirty="0"/>
              <a:t>我很喜欢你上次送的红酒，真香。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B:_____________________________</a:t>
            </a:r>
            <a:r>
              <a:rPr lang="zh-CN" altLang="en-US" dirty="0"/>
              <a:t>（挑选）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1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16632"/>
            <a:ext cx="5472608" cy="657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633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1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提供</a:t>
            </a:r>
            <a:r>
              <a:rPr lang="zh-CN" altLang="en-US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（</a:t>
            </a:r>
            <a:r>
              <a:rPr lang="en-US" altLang="zh-CN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provide</a:t>
            </a:r>
            <a:r>
              <a:rPr lang="zh-CN" altLang="en-US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，</a:t>
            </a:r>
            <a:r>
              <a:rPr lang="en-US" altLang="zh-CN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offer</a:t>
            </a:r>
            <a:r>
              <a:rPr lang="zh-CN" altLang="en-US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，</a:t>
            </a:r>
            <a:r>
              <a:rPr lang="en-US" altLang="zh-CN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supply</a:t>
            </a:r>
            <a:r>
              <a:rPr lang="zh-CN" altLang="en-US" sz="31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）</a:t>
            </a:r>
            <a:endParaRPr lang="en-US" sz="31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06027-42D0-46AE-BB05-5F91C1E6DE50}"/>
              </a:ext>
            </a:extLst>
          </p:cNvPr>
          <p:cNvSpPr txBox="1"/>
          <p:nvPr/>
        </p:nvSpPr>
        <p:spPr>
          <a:xfrm>
            <a:off x="1981200" y="1340769"/>
            <a:ext cx="793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任选一套餐，将免费提供</a:t>
            </a:r>
            <a:r>
              <a:rPr lang="en-US" altLang="zh-CN" sz="2400" dirty="0"/>
              <a:t>1</a:t>
            </a:r>
            <a:r>
              <a:rPr lang="zh-CN" altLang="en-US" sz="2400" dirty="0"/>
              <a:t>杯饮料。</a:t>
            </a:r>
            <a:endParaRPr lang="en-US" sz="2400" dirty="0"/>
          </a:p>
        </p:txBody>
      </p:sp>
      <p:pic>
        <p:nvPicPr>
          <p:cNvPr id="2050" name="Picture 2" descr="冷饮机/饮料机&quot;的英文是什么? - Will的美语课">
            <a:extLst>
              <a:ext uri="{FF2B5EF4-FFF2-40B4-BE49-F238E27FC236}">
                <a16:creationId xmlns:a16="http://schemas.microsoft.com/office/drawing/2014/main" id="{53B60075-9D44-4583-864E-FD3B34D5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98" y="2054962"/>
            <a:ext cx="8581405" cy="446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390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42F6-0DCD-49E1-B3D6-C2AE93E4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用所给的词语完成对话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E451-1994-43D7-A5E7-D621CBBC4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2. A:</a:t>
            </a:r>
            <a:r>
              <a:rPr lang="zh-CN" altLang="en-US" dirty="0"/>
              <a:t>这个网站最大的功能是什么？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B:_____________________________</a:t>
            </a:r>
            <a:r>
              <a:rPr lang="zh-CN" altLang="en-US" dirty="0"/>
              <a:t>（提供）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38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42F6-0DCD-49E1-B3D6-C2AE93E4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zh-CN" altLang="en-US" dirty="0"/>
              <a:t>用所给的词语完成对话</a:t>
            </a:r>
            <a:r>
              <a:rPr lang="en-US" altLang="zh-CN" dirty="0"/>
              <a:t>:</a:t>
            </a:r>
            <a:endParaRPr lang="en-US" dirty="0"/>
          </a:p>
        </p:txBody>
      </p:sp>
      <p:pic>
        <p:nvPicPr>
          <p:cNvPr id="3074" name="Picture 2" descr="2020化妆舞会双十一性价比高品牌选购推荐- 淘宝海外">
            <a:extLst>
              <a:ext uri="{FF2B5EF4-FFF2-40B4-BE49-F238E27FC236}">
                <a16:creationId xmlns:a16="http://schemas.microsoft.com/office/drawing/2014/main" id="{E0492B31-BA3D-4C9D-AF78-DF8840773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1843881"/>
            <a:ext cx="4038600" cy="4038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E451-1994-43D7-A5E7-D621CBBC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5. A:</a:t>
            </a:r>
            <a:r>
              <a:rPr lang="zh-CN" altLang="en-US" dirty="0"/>
              <a:t>这次毕业舞会你被分派做什么工作呢？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B:_____________________________</a:t>
            </a:r>
            <a:r>
              <a:rPr lang="zh-CN" altLang="en-US" dirty="0"/>
              <a:t>（帮忙）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55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79" y="116632"/>
            <a:ext cx="3617243" cy="353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9536" y="4005064"/>
            <a:ext cx="80645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在天上銀河的西岸，有一顆明亮的織女星，早在公元前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687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年，中國人就發現它周圍爆發的流星雨特別明亮美麗。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在天上银河的西岸，有一颗明亮的织女星，早在公元前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687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年，中国人就发现它周围爆发的流星雨特别明亮美丽。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3434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4" y="149731"/>
            <a:ext cx="4149452" cy="413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9536" y="450912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在銀河的東岸，有一顆明亮的牽牛星，織女星和牽牛星有一個美麗的神話故事，它在中國流傳了幾千年。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在银河的东岸，有一颗明亮的牵牛星，织女星和牵牛星有一个美丽的神话故事，它在中国流传了几千年。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2730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92" y="329671"/>
            <a:ext cx="3754417" cy="379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7507" y="4509120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話說從前有個年輕的農夫，家裡只有他和一頭牛，大家就叫他牛郎。有一天黃昏，他牽著牛去河邊飲水，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话说从前有个年轻的农夫，家裡只有他和一头牛，大家就叫他牛郎。有一天黄昏，他牵著牛去河边饮水，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2089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188640"/>
            <a:ext cx="3606725" cy="366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5520" y="4160636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4.</a:t>
            </a:r>
            <a:r>
              <a:rPr lang="zh-TW" altLang="en-US" sz="2400" dirty="0"/>
              <a:t>正巧有七個姿色美麗的仙女在河裡洗澡，她們把衣服放在岸邊，老牛喝完水，回頭就把一條衣帶藏了起來，牛郎沒有看見。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CN" sz="2400" dirty="0"/>
              <a:t>4.</a:t>
            </a:r>
            <a:r>
              <a:rPr lang="zh-CN" altLang="en-US" sz="2400" dirty="0"/>
              <a:t>正巧有七个姿色美丽的仙女在河裡洗澡，她们把衣服放在岸边，老牛喝完水，回头就把一条衣带藏了起来，牛郎没有看见。</a:t>
            </a:r>
            <a:endParaRPr lang="en-US" altLang="zh-TW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3140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12447"/>
            <a:ext cx="3712892" cy="368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3512" y="4005064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天快黑了，仙女們急忙穿好衣服飛上天，只剩下那個找不到衣帶的仙女坐在岸邊哭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牛郎說：「不要哭！妳可以先住我家，明天再想辦法！」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天快黑了，仙女们急忙穿好衣服飞上天，只剩下那个找不到衣带的仙女坐在岸边哭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牛郎说：「不要哭！妳可以先住我家，明天再想办法！」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8085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40440"/>
            <a:ext cx="3713634" cy="368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5520" y="414908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第二天，仙女找到了衣帶，但是她對人間的生活很好奇，於是就留了下來。仙女和牛郎一見鍾情，他們不久就結婚了。老牛很高興。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第二天，仙女找到了衣带，但是她对人间的生活很好奇，于是就留了下来。仙女和牛郎一见锺情，他们不久就结婚了。老牛很高兴。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2818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60649"/>
            <a:ext cx="3613528" cy="365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03512" y="4437112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牛郎在田裡工作，仙女在家織布、洗衣、煮飯和養雞鴨，不久，他們生了一對可愛的兒女，一家人過著幸福的日子。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牛郎在田裡工作，仙女在家织布、洗衣、煮饭和养鸡鸭，不久，他们生了一对可爱的儿女，一家人过著幸福的日子。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6529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83345"/>
            <a:ext cx="5112568" cy="660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703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140440"/>
            <a:ext cx="3816471" cy="386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39516" y="4293096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有一天，兩個天兵把仙女抓回天上了。原來她是織女，她的任務是織出無縫的天衣供給王母娘娘穿。這時，老牛開口說話了。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有一天，两个天兵把仙女抓回天上了。原来她是织女，她的任务是织出无缝的天衣供给王母娘娘穿。这时，老牛开口说话了。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2059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7508" y="4221088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牠對牛郎說：「我本來是神仙，因為做錯事才變成牛，我現在受罰完畢就要死了，你把我的皮披在身上，就能飛上天去！」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牠对牛郎说：「我本来是神仙，因为做错事才变成牛，我现在受罚完毕就要死了，你把我的皮披在身上，就能飞上天去！」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188641"/>
            <a:ext cx="3714775" cy="372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3512" y="4005064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牛郎聽從老牛的話，挑著幼兒幼女飛上天去找織女。王母娘娘用髮簪畫下一條銀河，把牛郎和織女永遠分開。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牛郎听从老牛的话，挑著幼儿幼女飞上天去找织女。王母娘娘用髮簪画下一条银河，把牛郎和织女永远分开。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40439"/>
            <a:ext cx="3721596" cy="364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885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88641"/>
            <a:ext cx="3910608" cy="393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7508" y="4437112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牛郎不停地舀水，他的誠心感動了天神。每年農曆七月七日，天神把世上的喜鵲都召集到天上去搭橋，讓牛郎與織女團聚。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11.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牛郎不停地舀水，他的诚心感动了天神。每年农曆七月七日，天神把世上的喜鹊都召集到天上去搭桥，让牛郎与织女团聚。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1204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188641"/>
            <a:ext cx="3711621" cy="378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7508" y="4149080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人們把這天叫七夕，老人們常說，在七夕的晚上，當月亮走到銀河前面的時候，鵲橋就搭好了，牛郎織女就可以相聚了。中國人訂這天為情人節。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12.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人们把这天叫七夕，老人们常说，在七夕的晚上，当月亮走到银河前面的时候，鹊桥就搭好了，牛郎织女就可以相聚了。中国人订这天为情人节。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2300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提供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provide)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4"/>
            <a:ext cx="9396536" cy="5733256"/>
          </a:xfrm>
        </p:spPr>
        <p:txBody>
          <a:bodyPr>
            <a:normAutofit/>
          </a:bodyPr>
          <a:lstStyle/>
          <a:p>
            <a:r>
              <a:rPr lang="zh-TW" altLang="en-US" sz="4800" dirty="0"/>
              <a:t>爸爸媽媽辛苦地工作賺錢，就是希望能夠</a:t>
            </a:r>
            <a:r>
              <a:rPr lang="zh-TW" altLang="en-US" sz="6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提供</a:t>
            </a:r>
            <a:r>
              <a:rPr lang="zh-TW" altLang="en-US" sz="4800" dirty="0"/>
              <a:t>給我們好的學習環境，所以我們應該更認真學習才對。</a:t>
            </a:r>
            <a:endParaRPr lang="en-US" sz="5400" dirty="0"/>
          </a:p>
        </p:txBody>
      </p:sp>
      <p:pic>
        <p:nvPicPr>
          <p:cNvPr id="5" name="圖片 4" descr="認真學習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5643" y="3789376"/>
            <a:ext cx="432420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提供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provide)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4"/>
            <a:ext cx="9396536" cy="5733256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爸爸妈妈辛苦地工作赚钱，就是希望能够提供给我们好的学习环境，所以我们应该更认真学习才对。</a:t>
            </a:r>
            <a:endParaRPr lang="en-US" sz="5400" dirty="0"/>
          </a:p>
        </p:txBody>
      </p:sp>
      <p:pic>
        <p:nvPicPr>
          <p:cNvPr id="5" name="圖片 4" descr="認真學習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5643" y="3789376"/>
            <a:ext cx="432420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1504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挑選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choose)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03512" y="1484784"/>
            <a:ext cx="8712968" cy="5040560"/>
          </a:xfrm>
        </p:spPr>
        <p:txBody>
          <a:bodyPr/>
          <a:lstStyle/>
          <a:p>
            <a:r>
              <a:rPr lang="zh-TW" altLang="en-US" sz="5400" dirty="0"/>
              <a:t>媽媽要</a:t>
            </a:r>
            <a:r>
              <a:rPr lang="zh-TW" altLang="en-US" sz="6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挑選</a:t>
            </a:r>
            <a:r>
              <a:rPr lang="zh-TW" altLang="en-US" sz="5400" dirty="0"/>
              <a:t>一個黃道吉日，讓哥哥結婚。</a:t>
            </a:r>
            <a:r>
              <a:rPr lang="en-US" sz="5400" dirty="0"/>
              <a:t> </a:t>
            </a:r>
            <a:endParaRPr lang="en-US" altLang="zh-TW" dirty="0"/>
          </a:p>
          <a:p>
            <a:endParaRPr lang="en-US" dirty="0"/>
          </a:p>
        </p:txBody>
      </p:sp>
      <p:pic>
        <p:nvPicPr>
          <p:cNvPr id="5" name="圖片 4" descr="黃道吉日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2788" y="3465368"/>
            <a:ext cx="4558907" cy="3276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挑</a:t>
            </a:r>
            <a:r>
              <a:rPr lang="zh-CN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选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choose)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03512" y="1484784"/>
            <a:ext cx="8712968" cy="5040560"/>
          </a:xfrm>
        </p:spPr>
        <p:txBody>
          <a:bodyPr/>
          <a:lstStyle/>
          <a:p>
            <a:r>
              <a:rPr lang="zh-CN" altLang="en-US" sz="5400" dirty="0"/>
              <a:t>妈妈要挑选一个黄道吉日，让哥哥结婚。 </a:t>
            </a:r>
            <a:endParaRPr lang="en-US" dirty="0"/>
          </a:p>
        </p:txBody>
      </p:sp>
      <p:pic>
        <p:nvPicPr>
          <p:cNvPr id="5" name="圖片 4" descr="黃道吉日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2788" y="3465368"/>
            <a:ext cx="4558907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0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註明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to make a footnote)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184576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Times New Roman" pitchFamily="18" charset="0"/>
                <a:cs typeface="Times New Roman" pitchFamily="18" charset="0"/>
              </a:rPr>
              <a:t>你如果要使用別人的研究結果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(research results)</a:t>
            </a:r>
            <a:r>
              <a:rPr lang="zh-TW" altLang="en-US" sz="4800" dirty="0">
                <a:latin typeface="Times New Roman" pitchFamily="18" charset="0"/>
                <a:cs typeface="Times New Roman" pitchFamily="18" charset="0"/>
              </a:rPr>
              <a:t>，就一定要</a:t>
            </a:r>
            <a:r>
              <a:rPr lang="zh-TW" alt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註明</a:t>
            </a:r>
            <a:r>
              <a:rPr lang="zh-TW" altLang="en-US" sz="4800" dirty="0">
                <a:latin typeface="Times New Roman" pitchFamily="18" charset="0"/>
                <a:cs typeface="Times New Roman" pitchFamily="18" charset="0"/>
              </a:rPr>
              <a:t>出處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(source)</a:t>
            </a:r>
            <a:r>
              <a:rPr lang="zh-TW" altLang="en-US" sz="4800" dirty="0">
                <a:latin typeface="Times New Roman" pitchFamily="18" charset="0"/>
                <a:cs typeface="Times New Roman" pitchFamily="18" charset="0"/>
              </a:rPr>
              <a:t>，否則就是一種</a:t>
            </a:r>
            <a:r>
              <a:rPr lang="zh-TW" altLang="en-US" sz="4800" b="1" dirty="0">
                <a:solidFill>
                  <a:srgbClr val="0070C0"/>
                </a:solidFill>
                <a:latin typeface="王漢宗中明體注音" pitchFamily="82" charset="-120"/>
                <a:ea typeface="王漢宗中明體注音" pitchFamily="82" charset="-120"/>
                <a:cs typeface="Times New Roman" pitchFamily="18" charset="0"/>
              </a:rPr>
              <a:t>抄襲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(plagiarism)</a:t>
            </a:r>
            <a:r>
              <a:rPr lang="zh-TW" altLang="en-US" sz="4800" dirty="0">
                <a:latin typeface="Times New Roman" pitchFamily="18" charset="0"/>
                <a:cs typeface="Times New Roman" pitchFamily="18" charset="0"/>
              </a:rPr>
              <a:t>的行為。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圖片 4" descr="copyc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968" y="4005352"/>
            <a:ext cx="2557440" cy="259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44625"/>
            <a:ext cx="5256584" cy="654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391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注</a:t>
            </a:r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明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to make a footnote)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184576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Times New Roman" pitchFamily="18" charset="0"/>
                <a:cs typeface="Times New Roman" pitchFamily="18" charset="0"/>
              </a:rPr>
              <a:t>你如果要使用别人的研究结果</a:t>
            </a:r>
            <a:r>
              <a:rPr lang="en-US" altLang="zh-TW" sz="4800" dirty="0">
                <a:latin typeface="Times New Roman" pitchFamily="18" charset="0"/>
                <a:cs typeface="Times New Roman" pitchFamily="18" charset="0"/>
              </a:rPr>
              <a:t>(research results)</a:t>
            </a:r>
            <a:r>
              <a:rPr lang="zh-TW" altLang="en-US" sz="4800" dirty="0">
                <a:latin typeface="Times New Roman" pitchFamily="18" charset="0"/>
                <a:cs typeface="Times New Roman" pitchFamily="18" charset="0"/>
              </a:rPr>
              <a:t>，就一定要注明出处 </a:t>
            </a:r>
            <a:r>
              <a:rPr lang="en-US" altLang="zh-TW" sz="4800" dirty="0">
                <a:latin typeface="Times New Roman" pitchFamily="18" charset="0"/>
                <a:cs typeface="Times New Roman" pitchFamily="18" charset="0"/>
              </a:rPr>
              <a:t>(source)</a:t>
            </a:r>
            <a:r>
              <a:rPr lang="zh-TW" altLang="en-US" sz="4800" dirty="0">
                <a:latin typeface="Times New Roman" pitchFamily="18" charset="0"/>
                <a:cs typeface="Times New Roman" pitchFamily="18" charset="0"/>
              </a:rPr>
              <a:t>，否则就是一种抄袭</a:t>
            </a:r>
            <a:r>
              <a:rPr lang="en-US" altLang="zh-TW" sz="4800" dirty="0">
                <a:latin typeface="Times New Roman" pitchFamily="18" charset="0"/>
                <a:cs typeface="Times New Roman" pitchFamily="18" charset="0"/>
              </a:rPr>
              <a:t>(plagiarism)</a:t>
            </a:r>
            <a:r>
              <a:rPr lang="zh-TW" altLang="en-US" sz="4800" dirty="0">
                <a:latin typeface="Times New Roman" pitchFamily="18" charset="0"/>
                <a:cs typeface="Times New Roman" pitchFamily="18" charset="0"/>
              </a:rPr>
              <a:t>的行为。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圖片 4" descr="copyc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968" y="4005352"/>
            <a:ext cx="255744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66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42F6-0DCD-49E1-B3D6-C2AE93E4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用所给的词语完成对话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E451-1994-43D7-A5E7-D621CBBC4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4. A:</a:t>
            </a:r>
            <a:r>
              <a:rPr lang="zh-CN" altLang="en-US" dirty="0"/>
              <a:t>报名表上除了写个人的基本资料外，还要注意什么吗？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B:_____________________________</a:t>
            </a:r>
            <a:r>
              <a:rPr lang="zh-CN" altLang="en-US" dirty="0"/>
              <a:t>（注明）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538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布置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decorate)</a:t>
            </a:r>
            <a:endParaRPr lang="en-US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052737"/>
            <a:ext cx="9144000" cy="5073427"/>
          </a:xfrm>
        </p:spPr>
        <p:txBody>
          <a:bodyPr/>
          <a:lstStyle/>
          <a:p>
            <a:r>
              <a:rPr lang="zh-TW" altLang="en-US" sz="5400" dirty="0"/>
              <a:t>姐姐把她的房間</a:t>
            </a:r>
            <a:r>
              <a:rPr lang="zh-TW" altLang="en-US" sz="6600" b="1" u="sng" dirty="0">
                <a:solidFill>
                  <a:srgbClr val="C00000"/>
                </a:solidFill>
              </a:rPr>
              <a:t>布置</a:t>
            </a:r>
            <a:r>
              <a:rPr lang="zh-TW" altLang="en-US" sz="5400" dirty="0"/>
              <a:t>得很漂亮。 </a:t>
            </a:r>
            <a:endParaRPr lang="en-US" dirty="0"/>
          </a:p>
        </p:txBody>
      </p:sp>
      <p:pic>
        <p:nvPicPr>
          <p:cNvPr id="5" name="圖片 4" descr="房間布置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7176" y="2997336"/>
            <a:ext cx="6413200" cy="34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布置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decorate)</a:t>
            </a:r>
            <a:endParaRPr lang="en-US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052737"/>
            <a:ext cx="9144000" cy="5073427"/>
          </a:xfrm>
        </p:spPr>
        <p:txBody>
          <a:bodyPr/>
          <a:lstStyle/>
          <a:p>
            <a:r>
              <a:rPr lang="zh-CN" altLang="en-US" sz="5400" dirty="0"/>
              <a:t>姐姐把她的房间布置得很漂亮。</a:t>
            </a:r>
            <a:endParaRPr lang="en-US" dirty="0"/>
          </a:p>
        </p:txBody>
      </p:sp>
      <p:pic>
        <p:nvPicPr>
          <p:cNvPr id="5" name="圖片 4" descr="房間布置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7176" y="2997336"/>
            <a:ext cx="6413200" cy="34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65160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42F6-0DCD-49E1-B3D6-C2AE93E4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用所给的词语完成对话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E451-1994-43D7-A5E7-D621CBBC4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4. A:</a:t>
            </a:r>
            <a:r>
              <a:rPr lang="zh-CN" altLang="en-US" dirty="0"/>
              <a:t>为什么需要这么多活动照片和学生作品呢？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B:_____________________________</a:t>
            </a:r>
            <a:r>
              <a:rPr lang="zh-CN" altLang="en-US" dirty="0"/>
              <a:t>（布置）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32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zh-TW" alt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織</a:t>
            </a:r>
            <a:r>
              <a:rPr lang="en-US" altLang="zh-TW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/</a:t>
            </a:r>
            <a:r>
              <a:rPr lang="zh-TW" alt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編織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knit)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5520" y="1440160"/>
            <a:ext cx="8640960" cy="5229200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妳可以教我怎麼</a:t>
            </a:r>
            <a:r>
              <a:rPr lang="zh-TW" altLang="en-US" sz="6600" b="1" u="sng" dirty="0">
                <a:solidFill>
                  <a:srgbClr val="C00000"/>
                </a:solidFill>
              </a:rPr>
              <a:t>織</a:t>
            </a:r>
            <a:r>
              <a:rPr lang="zh-TW" altLang="en-US" sz="5400" dirty="0"/>
              <a:t>圍巾嗎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圖片 4" descr="織圍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3633" y="2817344"/>
            <a:ext cx="6010447" cy="370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zh-CN" alt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织</a:t>
            </a:r>
            <a:r>
              <a:rPr lang="en-US" altLang="zh-TW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/</a:t>
            </a:r>
            <a:r>
              <a:rPr lang="zh-CN" alt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编织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knit)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5520" y="1440160"/>
            <a:ext cx="8640960" cy="5229200"/>
          </a:xfrm>
        </p:spPr>
        <p:txBody>
          <a:bodyPr>
            <a:normAutofit/>
          </a:bodyPr>
          <a:lstStyle/>
          <a:p>
            <a:r>
              <a:rPr lang="zh-CN" altLang="en-US" sz="5400" dirty="0"/>
              <a:t>你可以教我怎么织围巾吗</a:t>
            </a:r>
            <a:r>
              <a:rPr lang="en-US" altLang="zh-CN" sz="5400" dirty="0"/>
              <a:t>?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圖片 4" descr="織圍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3633" y="2817344"/>
            <a:ext cx="6010447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381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42F6-0DCD-49E1-B3D6-C2AE93E4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用所给的词语完成对话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E451-1994-43D7-A5E7-D621CBBC4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208332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1. A:</a:t>
            </a:r>
            <a:r>
              <a:rPr lang="en-US" dirty="0"/>
              <a:t>_____________________________</a:t>
            </a:r>
            <a:r>
              <a:rPr lang="zh-CN" altLang="en-US" dirty="0"/>
              <a:t>（留作纪念）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B:</a:t>
            </a:r>
            <a:r>
              <a:rPr lang="zh-CN" altLang="en-US" dirty="0"/>
              <a:t>我们决定要送李老师一张全班的合照。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378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42F6-0DCD-49E1-B3D6-C2AE93E4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用所给的词语完成对话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E451-1994-43D7-A5E7-D621CBBC4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4. A:</a:t>
            </a:r>
            <a:r>
              <a:rPr lang="zh-CN" altLang="en-US" dirty="0"/>
              <a:t>请问春假运动营的报名表要交到哪里呢？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B:_____________________________</a:t>
            </a:r>
            <a:r>
              <a:rPr lang="zh-CN" altLang="en-US" dirty="0"/>
              <a:t>（投入）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221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B8202-F74E-4E64-BCF2-01F86057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F523B-B715-4F5E-A38F-D8782FA88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1DEF9-25D6-4254-A3D5-F80079688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15" y="404391"/>
            <a:ext cx="8564170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27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306" y="96659"/>
            <a:ext cx="4824536" cy="654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84574"/>
            <a:ext cx="4601480" cy="61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1353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7B7C1-63B5-482E-BA73-B594FAD9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517" y="0"/>
            <a:ext cx="5524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56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6554-B21F-38A7-644D-DA966E3962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第三周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EE4AC-D0C9-10F1-A9EA-DD943AF1FD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878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79" y="116632"/>
            <a:ext cx="3617243" cy="353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9536" y="4005064"/>
            <a:ext cx="80645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在天上銀河的西岸，有一顆明亮的織女星，早在公元前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687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年，中國人就發現它周圍爆發的流星雨特別明亮美麗。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在天上银河的西岸，有一颗明亮的织女星，早在公元前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687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年，中国人就发现它周围爆发的流星雨特别明亮美丽。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757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4" y="149731"/>
            <a:ext cx="4149452" cy="413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9536" y="450912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在銀河的東岸，有一顆明亮的牽牛星，織女星和牽牛星有一個美麗的神話故事，它在中國流傳了幾千年。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在银河的东岸，有一颗明亮的牵牛星，织女星和牵牛星有一个美丽的神话故事，它在中国流传了几千年。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96841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92" y="329671"/>
            <a:ext cx="3754417" cy="379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7507" y="4509120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話說從前有個年輕的農夫，家裡只有他和一頭牛，大家就叫他牛郎。有一天黃昏，他牽著牛去河邊飲水，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话说从前有个年轻的农夫，家裡只有他和一头牛，大家就叫他牛郎。有一天黄昏，他牵著牛去河边饮水，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37121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188640"/>
            <a:ext cx="3606725" cy="366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5520" y="4160636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4.</a:t>
            </a:r>
            <a:r>
              <a:rPr lang="zh-TW" altLang="en-US" sz="2400" dirty="0"/>
              <a:t>正巧有七個姿色美麗的仙女在河裡洗澡，她們把衣服放在岸邊，老牛喝完水，回頭就把一條衣帶藏了起來，牛郎沒有看見。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CN" sz="2400" dirty="0"/>
              <a:t>4.</a:t>
            </a:r>
            <a:r>
              <a:rPr lang="zh-CN" altLang="en-US" sz="2400" dirty="0"/>
              <a:t>正巧有七个姿色美丽的仙女在河裡洗澡，她们把衣服放在岸边，老牛喝完水，回头就把一条衣带藏了起来，牛郎没有看见。</a:t>
            </a:r>
            <a:endParaRPr lang="en-US" altLang="zh-TW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40590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12447"/>
            <a:ext cx="3712892" cy="368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3512" y="4005064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天快黑了，仙女們急忙穿好衣服飛上天，只剩下那個找不到衣帶的仙女坐在岸邊哭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牛郎說：「不要哭！妳可以先住我家，明天再想辦法！」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天快黑了，仙女们急忙穿好衣服飞上天，只剩下那个找不到衣带的仙女坐在岸边哭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牛郎说：「不要哭！妳可以先住我家，明天再想办法！」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3926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40440"/>
            <a:ext cx="3713634" cy="368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5520" y="414908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第二天，仙女找到了衣帶，但是她對人間的生活很好奇，於是就留了下來。仙女和牛郎一見鍾情，他們不久就結婚了。老牛很高興。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第二天，仙女找到了衣带，但是她对人间的生活很好奇，于是就留了下来。仙女和牛郎一见锺情，他们不久就结婚了。老牛很高兴。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6153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60649"/>
            <a:ext cx="3613528" cy="365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03512" y="4437112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牛郎在田裡工作，仙女在家織布、洗衣、煮飯和養雞鴨，不久，他們生了一對可愛的兒女，一家人過著幸福的日子。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牛郎在田裡工作，仙女在家织布、洗衣、煮饭和养鸡鸭，不久，他们生了一对可爱的儿女，一家人过著幸福的日子。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49991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140440"/>
            <a:ext cx="3816471" cy="386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39516" y="4293096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有一天，兩個天兵把仙女抓回天上了。原來她是織女，她的任務是織出無縫的天衣供給王母娘娘穿。這時，老牛開口說話了。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有一天，两个天兵把仙女抓回天上了。原来她是织女，她的任务是织出无缝的天衣供给王母娘娘穿。这时，老牛开口说话了。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6486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畢業舞會</a:t>
            </a:r>
            <a:endParaRPr lang="en-US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268761"/>
            <a:ext cx="4867374" cy="317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1" y="4005064"/>
            <a:ext cx="48799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2138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7508" y="4221088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牠對牛郎說：「我本來是神仙，因為做錯事才變成牛，我現在受罰完畢就要死了，你把我的皮披在身上，就能飛上天去！」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牠对牛郎说：「我本来是神仙，因为做错事才变成牛，我现在受罚完毕就要死了，你把我的皮披在身上，就能飞上天去！」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188641"/>
            <a:ext cx="3714775" cy="372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129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3512" y="4005064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牛郎聽從老牛的話，挑著幼兒幼女飛上天去找織女。王母娘娘用髮簪畫下一條銀河，把牛郎和織女永遠分開。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牛郎听从老牛的话，挑著幼儿幼女飞上天去找织女。王母娘娘用髮簪画下一条银河，把牛郎和织女永远分开。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40439"/>
            <a:ext cx="3721596" cy="364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6616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88641"/>
            <a:ext cx="3910608" cy="393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7508" y="4437112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牛郎不停地舀水，他的誠心感動了天神。每年農曆七月七日，天神把世上的喜鵲都召集到天上去搭橋，讓牛郎與織女團聚。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11.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牛郎不停地舀水，他的诚心感动了天神。每年农曆七月七日，天神把世上的喜鹊都召集到天上去搭桥，让牛郎与织女团聚。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72932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188641"/>
            <a:ext cx="3711621" cy="378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7508" y="4149080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人們把這天叫七夕，老人們常說，在七夕的晚上，當月亮走到銀河前面的時候，鵲橋就搭好了，牛郎織女就可以相聚了。中國人訂這天為情人節。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12.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人们把这天叫七夕，老人们常说，在七夕的晚上，当月亮走到银河前面的时候，鹊桥就搭好了，牛郎织女就可以相聚了。中国人订这天为情人节。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3756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9800" y="-27384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吊桥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吊橋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圖片 3" descr="吊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5560" y="1412776"/>
            <a:ext cx="7938000" cy="52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9800" y="-27384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吊篮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美丽花盆吊篮照片-正版商用图片1cx7xb-摄图新视界">
            <a:extLst>
              <a:ext uri="{FF2B5EF4-FFF2-40B4-BE49-F238E27FC236}">
                <a16:creationId xmlns:a16="http://schemas.microsoft.com/office/drawing/2014/main" id="{E2F307B9-8EEF-4DB3-8CDC-11E77544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276872"/>
            <a:ext cx="4521035" cy="301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空中吊篮盆-新人首单立减十元-2022年4月|淘宝海外">
            <a:extLst>
              <a:ext uri="{FF2B5EF4-FFF2-40B4-BE49-F238E27FC236}">
                <a16:creationId xmlns:a16="http://schemas.microsoft.com/office/drawing/2014/main" id="{0627D3A3-1A27-494A-A618-4AE0F3A8B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2186453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827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牵 </a:t>
            </a:r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牽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to lead along)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268760"/>
            <a:ext cx="9144000" cy="5400600"/>
          </a:xfrm>
        </p:spPr>
        <p:txBody>
          <a:bodyPr>
            <a:normAutofit/>
          </a:bodyPr>
          <a:lstStyle/>
          <a:p>
            <a:r>
              <a:rPr lang="zh-TW" altLang="en-US" sz="4800" dirty="0"/>
              <a:t>姐姐</a:t>
            </a:r>
            <a:r>
              <a:rPr lang="zh-TW" altLang="en-US" sz="6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牽著</a:t>
            </a:r>
            <a:r>
              <a:rPr lang="zh-TW" altLang="en-US" sz="4800" dirty="0"/>
              <a:t>弟弟的手到公園玩。</a:t>
            </a:r>
            <a:r>
              <a:rPr lang="zh-TW" altLang="en-US" sz="4800" b="1" dirty="0"/>
              <a:t> </a:t>
            </a:r>
            <a:endParaRPr lang="en-US" altLang="zh-TW" sz="4800" b="1" dirty="0"/>
          </a:p>
          <a:p>
            <a:r>
              <a:rPr lang="zh-CN" altLang="en-US" sz="4800" dirty="0">
                <a:latin typeface="Times New Roman" pitchFamily="18" charset="0"/>
                <a:cs typeface="Times New Roman" pitchFamily="18" charset="0"/>
              </a:rPr>
              <a:t>姐姐牵着弟弟的手到公园玩。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http://3.blog.xuite.net/3/7/b/9/12553587/blog_123213/txt/43734669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776" y="3410998"/>
            <a:ext cx="4248472" cy="3186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搭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put up)</a:t>
            </a:r>
            <a:endParaRPr lang="en-US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052736"/>
            <a:ext cx="9144000" cy="5544616"/>
          </a:xfrm>
        </p:spPr>
        <p:txBody>
          <a:bodyPr/>
          <a:lstStyle/>
          <a:p>
            <a:r>
              <a:rPr lang="zh-TW" altLang="en-US" dirty="0"/>
              <a:t>他們正在</a:t>
            </a:r>
            <a:r>
              <a:rPr lang="zh-TW" altLang="en-US" b="1" u="sng" dirty="0">
                <a:solidFill>
                  <a:srgbClr val="C00000"/>
                </a:solidFill>
              </a:rPr>
              <a:t>搭建</a:t>
            </a:r>
            <a:r>
              <a:rPr lang="zh-TW" altLang="en-US" dirty="0"/>
              <a:t>組合屋給這羣無家可歸的災民。</a:t>
            </a:r>
            <a:r>
              <a:rPr lang="en-US" dirty="0"/>
              <a:t> </a:t>
            </a:r>
          </a:p>
          <a:p>
            <a:r>
              <a:rPr lang="zh-CN" altLang="en-US" dirty="0"/>
              <a:t>他们正在搭建组合屋给这群无家可归的灾民。</a:t>
            </a:r>
            <a:endParaRPr lang="en-US" dirty="0"/>
          </a:p>
        </p:txBody>
      </p:sp>
      <p:pic>
        <p:nvPicPr>
          <p:cNvPr id="3074" name="Picture 2" descr="http://pic.pimg.tw/abc8207/1383229282-3173894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9352" y="2925376"/>
            <a:ext cx="5590944" cy="38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019566-0B7B-4F82-A6F0-B3CB834B56A8}"/>
              </a:ext>
            </a:extLst>
          </p:cNvPr>
          <p:cNvSpPr txBox="1"/>
          <p:nvPr/>
        </p:nvSpPr>
        <p:spPr>
          <a:xfrm>
            <a:off x="4007768" y="620688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/>
              <a:t>搭车</a:t>
            </a:r>
            <a:endParaRPr lang="en-US" sz="5400" dirty="0"/>
          </a:p>
        </p:txBody>
      </p:sp>
      <p:pic>
        <p:nvPicPr>
          <p:cNvPr id="4" name="Picture 3" descr="A group of people getting on a yellow school bus&#10;&#10;Description automatically generated with medium confidence">
            <a:extLst>
              <a:ext uri="{FF2B5EF4-FFF2-40B4-BE49-F238E27FC236}">
                <a16:creationId xmlns:a16="http://schemas.microsoft.com/office/drawing/2014/main" id="{C77FDC65-C3EC-4101-B783-91A3D3AE9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33836" y="2173551"/>
            <a:ext cx="3347864" cy="2510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E2133C-C1F4-43FB-8256-0E90FCE3E07D}"/>
              </a:ext>
            </a:extLst>
          </p:cNvPr>
          <p:cNvSpPr txBox="1"/>
          <p:nvPr/>
        </p:nvSpPr>
        <p:spPr>
          <a:xfrm>
            <a:off x="2333836" y="4845915"/>
            <a:ext cx="3347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tyhatch/252125148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85AC94-EA25-4062-9C11-43C817E71047}"/>
              </a:ext>
            </a:extLst>
          </p:cNvPr>
          <p:cNvSpPr txBox="1"/>
          <p:nvPr/>
        </p:nvSpPr>
        <p:spPr>
          <a:xfrm>
            <a:off x="1631504" y="5445224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/>
              <a:t>搭校车</a:t>
            </a:r>
            <a:endParaRPr lang="en-US" sz="5400" dirty="0"/>
          </a:p>
        </p:txBody>
      </p:sp>
      <p:pic>
        <p:nvPicPr>
          <p:cNvPr id="9" name="Picture 8" descr="People on a train&#10;&#10;Description automatically generated with low confidence">
            <a:extLst>
              <a:ext uri="{FF2B5EF4-FFF2-40B4-BE49-F238E27FC236}">
                <a16:creationId xmlns:a16="http://schemas.microsoft.com/office/drawing/2014/main" id="{900E17FD-6E18-4BEE-9D47-910CADDE4C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64884" y="2206350"/>
            <a:ext cx="3347864" cy="25108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42020-D934-4EFD-A146-D21793802DAD}"/>
              </a:ext>
            </a:extLst>
          </p:cNvPr>
          <p:cNvSpPr txBox="1"/>
          <p:nvPr/>
        </p:nvSpPr>
        <p:spPr>
          <a:xfrm>
            <a:off x="9202912" y="4863566"/>
            <a:ext cx="809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www.flickr.com/photos/tianyake/44786544054/in/pool-photoesperanto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2D55E-EF7F-4FDC-8E15-C0ECFEF7BECE}"/>
              </a:ext>
            </a:extLst>
          </p:cNvPr>
          <p:cNvSpPr txBox="1"/>
          <p:nvPr/>
        </p:nvSpPr>
        <p:spPr>
          <a:xfrm>
            <a:off x="6394600" y="5371083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/>
              <a:t>搭地铁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675163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召集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convene)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96752"/>
            <a:ext cx="9144000" cy="5472608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他</a:t>
            </a:r>
            <a:r>
              <a:rPr lang="zh-TW" altLang="en-US" sz="3600" b="1" u="sng" dirty="0">
                <a:solidFill>
                  <a:srgbClr val="C00000"/>
                </a:solidFill>
              </a:rPr>
              <a:t>召集</a:t>
            </a:r>
            <a:r>
              <a:rPr lang="zh-TW" altLang="en-US" sz="3600" dirty="0"/>
              <a:t>一群喜歡攝影的朋友一起去拍攝美麗的風景。</a:t>
            </a:r>
            <a:endParaRPr lang="en-US" altLang="zh-TW" sz="3600" dirty="0"/>
          </a:p>
          <a:p>
            <a:r>
              <a:rPr lang="zh-CN" altLang="en-US" sz="3600" dirty="0"/>
              <a:t>他召集一群喜欢摄影的朋友一起去拍摄美丽的风景。</a:t>
            </a:r>
            <a:endParaRPr lang="en-US" sz="3600" dirty="0"/>
          </a:p>
        </p:txBody>
      </p:sp>
      <p:pic>
        <p:nvPicPr>
          <p:cNvPr id="7" name="圖片 6" descr="攝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3952" y="3501008"/>
            <a:ext cx="4292090" cy="294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禮物卡</a:t>
            </a:r>
            <a:endParaRPr lang="en-US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196752"/>
            <a:ext cx="664941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5642364"/>
            <a:ext cx="1874292" cy="121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5571318"/>
            <a:ext cx="1855292" cy="128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1" y="4915001"/>
            <a:ext cx="2281635" cy="186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6168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召集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convene)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96752"/>
            <a:ext cx="91440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校长把学生召集到操场集合</a:t>
            </a:r>
            <a:r>
              <a:rPr lang="zh-TW" altLang="en-US" sz="3600" dirty="0"/>
              <a:t>。</a:t>
            </a:r>
            <a:endParaRPr lang="en-US" altLang="zh-TW" sz="36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2052" name="Picture 4" descr="国殇难忘敲警钟疏散演练筑平安-安全教育-betway必威官网手机版app">
            <a:extLst>
              <a:ext uri="{FF2B5EF4-FFF2-40B4-BE49-F238E27FC236}">
                <a16:creationId xmlns:a16="http://schemas.microsoft.com/office/drawing/2014/main" id="{0769B9EA-8F83-42A8-ADB4-3222F1B41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2708921"/>
            <a:ext cx="5726410" cy="38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4173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订 </a:t>
            </a:r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訂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order, conclude)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733256"/>
          </a:xfrm>
        </p:spPr>
        <p:txBody>
          <a:bodyPr>
            <a:normAutofit/>
          </a:bodyPr>
          <a:lstStyle/>
          <a:p>
            <a:r>
              <a:rPr lang="zh-TW" altLang="en-US" dirty="0"/>
              <a:t>我們</a:t>
            </a:r>
            <a:r>
              <a:rPr lang="zh-TW" altLang="en-US" b="1" u="sng" dirty="0">
                <a:solidFill>
                  <a:srgbClr val="C00000"/>
                </a:solidFill>
              </a:rPr>
              <a:t>訂</a:t>
            </a:r>
            <a:r>
              <a:rPr lang="zh-CN" altLang="en-US" b="1" u="sng" dirty="0">
                <a:solidFill>
                  <a:srgbClr val="C00000"/>
                </a:solidFill>
              </a:rPr>
              <a:t>了</a:t>
            </a:r>
            <a:r>
              <a:rPr lang="zh-TW" altLang="en-US" dirty="0"/>
              <a:t>五月底到歐洲旅行的機票和酒店 。</a:t>
            </a:r>
            <a:endParaRPr lang="en-US" altLang="zh-TW" dirty="0"/>
          </a:p>
          <a:p>
            <a:r>
              <a:rPr lang="zh-CN" altLang="en-US" dirty="0"/>
              <a:t>我们订了五月底到欧洲旅行的机票和酒店。</a:t>
            </a:r>
            <a:endParaRPr lang="en-US" altLang="zh-CN" dirty="0"/>
          </a:p>
          <a:p>
            <a:pPr>
              <a:buNone/>
            </a:pPr>
            <a:endParaRPr lang="en-US" dirty="0"/>
          </a:p>
        </p:txBody>
      </p:sp>
      <p:pic>
        <p:nvPicPr>
          <p:cNvPr id="6" name="圖片 5" descr="歐洲旅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0138" y="2276872"/>
            <a:ext cx="2894334" cy="43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://1.bp.blogspot.com/-TyPjTHhT4zE/VM21fnjcYKI/AAAAAAAAB7w/x94JEkUEonE/s1600/xo-186661876-5701.jpg.pagespeed.ic.74RH-aCxV59X03gRNZx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3140968"/>
            <a:ext cx="4971094" cy="33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zh-CN" altLang="en-US" b="1"/>
              <a:t>订 </a:t>
            </a:r>
            <a:r>
              <a:rPr lang="zh-TW" altLang="en-US" b="1"/>
              <a:t>訂</a:t>
            </a:r>
            <a:r>
              <a:rPr lang="en-US" altLang="zh-TW"/>
              <a:t>( order, conclude)</a:t>
            </a:r>
            <a:endParaRPr lang="en-US"/>
          </a:p>
        </p:txBody>
      </p:sp>
      <p:pic>
        <p:nvPicPr>
          <p:cNvPr id="3076" name="Picture 4" descr="天龙轩香港米其林二星天龍軒粤菜中餐厅预订(高空夜景迷人约会餐厅/就餐环境高大上食物出众/丽思卡尔顿酒店酒店星级餐厅),马蜂窝自由行-">
            <a:extLst>
              <a:ext uri="{FF2B5EF4-FFF2-40B4-BE49-F238E27FC236}">
                <a16:creationId xmlns:a16="http://schemas.microsoft.com/office/drawing/2014/main" id="{702A5F21-0E33-4262-957E-BEDDF34CE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r="25999" b="-1"/>
          <a:stretch/>
        </p:blipFill>
        <p:spPr bwMode="auto">
          <a:xfrm>
            <a:off x="1981200" y="1600201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038600" cy="4525963"/>
          </a:xfrm>
        </p:spPr>
        <p:txBody>
          <a:bodyPr>
            <a:normAutofit/>
          </a:bodyPr>
          <a:lstStyle/>
          <a:p>
            <a:r>
              <a:rPr lang="zh-CN" altLang="en-US" dirty="0"/>
              <a:t>妈妈已经订了餐厅的位子。</a:t>
            </a:r>
            <a:endParaRPr lang="en-US" altLang="zh-CN" dirty="0"/>
          </a:p>
          <a:p>
            <a:endParaRPr lang="en-US" altLang="zh-CN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859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D460E-DE5E-AB39-F652-D0057A28B2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第四周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2CC16-8198-8B5D-9D43-4135BBB931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347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548680"/>
            <a:ext cx="6048672" cy="587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7108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260648"/>
            <a:ext cx="4320480" cy="595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863DD3-24FA-4027-A748-DE5D7F0F8B88}"/>
              </a:ext>
            </a:extLst>
          </p:cNvPr>
          <p:cNvSpPr txBox="1"/>
          <p:nvPr/>
        </p:nvSpPr>
        <p:spPr>
          <a:xfrm>
            <a:off x="3575720" y="62280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https://www.jianshu.com/p/ea4abd7c3f19</a:t>
            </a:r>
          </a:p>
        </p:txBody>
      </p:sp>
    </p:spTree>
    <p:extLst>
      <p:ext uri="{BB962C8B-B14F-4D97-AF65-F5344CB8AC3E}">
        <p14:creationId xmlns:p14="http://schemas.microsoft.com/office/powerpoint/2010/main" val="22983178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84784"/>
            <a:ext cx="843071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57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軍樂隊表演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340768"/>
            <a:ext cx="6912768" cy="46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054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3991</Words>
  <Application>Microsoft Office PowerPoint</Application>
  <PresentationFormat>Widescreen</PresentationFormat>
  <Paragraphs>179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6" baseType="lpstr">
      <vt:lpstr>DFBiaoKaiShu-B5</vt:lpstr>
      <vt:lpstr>標楷體</vt:lpstr>
      <vt:lpstr>DFPBiaoKaiW5_HanPinIn1LU</vt:lpstr>
      <vt:lpstr>王漢宗中明體注音</vt:lpstr>
      <vt:lpstr>華康標宋W4注音字</vt:lpstr>
      <vt:lpstr>Arial</vt:lpstr>
      <vt:lpstr>Calibri</vt:lpstr>
      <vt:lpstr>Calibri Light</vt:lpstr>
      <vt:lpstr>Times New Roman</vt:lpstr>
      <vt:lpstr>Office Theme</vt:lpstr>
      <vt:lpstr>八册第七课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畢業舞會</vt:lpstr>
      <vt:lpstr>禮物卡</vt:lpstr>
      <vt:lpstr>軍樂隊表演</vt:lpstr>
      <vt:lpstr>啦啦隊表演</vt:lpstr>
      <vt:lpstr>體育活動</vt:lpstr>
      <vt:lpstr>社區活動</vt:lpstr>
      <vt:lpstr>課文問題</vt:lpstr>
      <vt:lpstr>畢業(to graduate)</vt:lpstr>
      <vt:lpstr>畢業生( graduate)</vt:lpstr>
      <vt:lpstr>面值( face value)</vt:lpstr>
      <vt:lpstr>與(and)</vt:lpstr>
      <vt:lpstr>精彩(brilliant)</vt:lpstr>
      <vt:lpstr>遊戲( games)</vt:lpstr>
      <vt:lpstr>pokemon go </vt:lpstr>
      <vt:lpstr>PowerPoint Presentation</vt:lpstr>
      <vt:lpstr>第二周</vt:lpstr>
      <vt:lpstr>PowerPoint Presentation</vt:lpstr>
      <vt:lpstr>面值( face value)面值</vt:lpstr>
      <vt:lpstr>用所给的词语完成对话:</vt:lpstr>
      <vt:lpstr>精彩/精彩(brilliant)</vt:lpstr>
      <vt:lpstr>用所给的词语完成对话:</vt:lpstr>
      <vt:lpstr>挑选（pick out，select，choose）</vt:lpstr>
      <vt:lpstr>用所给的词语完成对话:</vt:lpstr>
      <vt:lpstr>提供（provide，offer，supply）</vt:lpstr>
      <vt:lpstr>用所给的词语完成对话:</vt:lpstr>
      <vt:lpstr>用所给的词语完成对话: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提供(to provide)</vt:lpstr>
      <vt:lpstr>提供(to provide)</vt:lpstr>
      <vt:lpstr>挑選( choose)</vt:lpstr>
      <vt:lpstr>挑选( choose)</vt:lpstr>
      <vt:lpstr>註明( to make a footnote)</vt:lpstr>
      <vt:lpstr>注明( to make a footnote)</vt:lpstr>
      <vt:lpstr>用所给的词语完成对话:</vt:lpstr>
      <vt:lpstr>布置(to decorate)</vt:lpstr>
      <vt:lpstr>布置(to decorate)</vt:lpstr>
      <vt:lpstr>用所给的词语完成对话:</vt:lpstr>
      <vt:lpstr>織/編織(to knit)</vt:lpstr>
      <vt:lpstr>织/编织(to knit)</vt:lpstr>
      <vt:lpstr>用所给的词语完成对话:</vt:lpstr>
      <vt:lpstr>用所给的词语完成对话:</vt:lpstr>
      <vt:lpstr>PowerPoint Presentation</vt:lpstr>
      <vt:lpstr>PowerPoint Presentation</vt:lpstr>
      <vt:lpstr>第三周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吊桥 吊橋</vt:lpstr>
      <vt:lpstr>吊篮</vt:lpstr>
      <vt:lpstr>牵 牽( to lead along)</vt:lpstr>
      <vt:lpstr>搭(to put up)</vt:lpstr>
      <vt:lpstr>PowerPoint Presentation</vt:lpstr>
      <vt:lpstr>召集(to convene)</vt:lpstr>
      <vt:lpstr>召集(to convene)</vt:lpstr>
      <vt:lpstr>订 訂( order, conclude)</vt:lpstr>
      <vt:lpstr>订 訂( order, conclude)</vt:lpstr>
      <vt:lpstr>第四周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八册第七课</dc:title>
  <dc:creator>Xin Tong</dc:creator>
  <cp:lastModifiedBy>Xin Tong</cp:lastModifiedBy>
  <cp:revision>3</cp:revision>
  <dcterms:created xsi:type="dcterms:W3CDTF">2022-05-29T22:48:39Z</dcterms:created>
  <dcterms:modified xsi:type="dcterms:W3CDTF">2022-05-29T23:00:21Z</dcterms:modified>
</cp:coreProperties>
</file>